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yle\Desktop\Yale\Peter%20Projects\Meds%20by%20Gender\Compensation%20by%20gend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Kayle\Desktop\Yale\Peter%20Projects\Meds%20by%20Gender\Aggregate%20date%20for%20top%20compan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yle\Desktop\Yale\Peter%20Projects\Meds%20by%20Gender\Aggregate%20date%20for%20top%20compani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yle\Desktop\Yale\Peter%20Projects\Meds%20by%20Gender\Aggregate%20date%20for%20top%20compan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ayle\Desktop\Yale\Peter%20Projects\Meds%20by%20Gender\Aggregate%20date%20for%20top%20companie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Kayle\Desktop\Yale\Peter%20Projects\Meds%20by%20Gender\Aggregate%20date%20for%20top%20compani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1258174162691"/>
          <c:y val="7.7356580427446572E-2"/>
          <c:w val="0.83216804618455853"/>
          <c:h val="0.70138158882715107"/>
        </c:manualLayout>
      </c:layout>
      <c:barChart>
        <c:barDir val="col"/>
        <c:grouping val="clustered"/>
        <c:varyColors val="0"/>
        <c:ser>
          <c:idx val="2"/>
          <c:order val="0"/>
          <c:tx>
            <c:v>Female-US</c:v>
          </c:tx>
          <c:spPr>
            <a:solidFill>
              <a:srgbClr val="FF0000"/>
            </a:solidFill>
            <a:ln>
              <a:noFill/>
            </a:ln>
            <a:effectLst/>
          </c:spPr>
          <c:invertIfNegative val="0"/>
          <c:cat>
            <c:strRef>
              <c:f>(Sheet1!$J$4,Sheet1!$J$7,Sheet1!$J$10,Sheet1!$J$13,Sheet1!$J$16,Sheet1!$J$24)</c:f>
              <c:strCache>
                <c:ptCount val="6"/>
                <c:pt idx="0">
                  <c:v>Heart Failure</c:v>
                </c:pt>
                <c:pt idx="1">
                  <c:v>General Cardiology</c:v>
                </c:pt>
                <c:pt idx="2">
                  <c:v>Electrophysiology</c:v>
                </c:pt>
                <c:pt idx="3">
                  <c:v>Inteventional Cardiology</c:v>
                </c:pt>
                <c:pt idx="4">
                  <c:v>Nuclear</c:v>
                </c:pt>
                <c:pt idx="5">
                  <c:v>Total</c:v>
                </c:pt>
              </c:strCache>
            </c:strRef>
          </c:cat>
          <c:val>
            <c:numRef>
              <c:f>(Sheet1!$H$5,Sheet1!$H$8,Sheet1!$H$11,Sheet1!$H$14,Sheet1!$H$17,Sheet1!$H$23)</c:f>
              <c:numCache>
                <c:formatCode>General</c:formatCode>
                <c:ptCount val="6"/>
                <c:pt idx="0">
                  <c:v>89.783149471602158</c:v>
                </c:pt>
                <c:pt idx="1">
                  <c:v>75.320206755082566</c:v>
                </c:pt>
                <c:pt idx="2">
                  <c:v>58.47310062351746</c:v>
                </c:pt>
                <c:pt idx="3">
                  <c:v>50.956142946591243</c:v>
                </c:pt>
                <c:pt idx="4">
                  <c:v>9.7537894405105998</c:v>
                </c:pt>
                <c:pt idx="5">
                  <c:v>68.402883205944562</c:v>
                </c:pt>
              </c:numCache>
            </c:numRef>
          </c:val>
          <c:extLst>
            <c:ext xmlns:c16="http://schemas.microsoft.com/office/drawing/2014/chart" uri="{C3380CC4-5D6E-409C-BE32-E72D297353CC}">
              <c16:uniqueId val="{00000000-3105-45CB-854D-FEE801EAA769}"/>
            </c:ext>
          </c:extLst>
        </c:ser>
        <c:ser>
          <c:idx val="3"/>
          <c:order val="1"/>
          <c:tx>
            <c:v>Male-US</c:v>
          </c:tx>
          <c:spPr>
            <a:solidFill>
              <a:srgbClr val="0070C0"/>
            </a:solidFill>
            <a:ln>
              <a:noFill/>
            </a:ln>
            <a:effectLst/>
          </c:spPr>
          <c:invertIfNegative val="0"/>
          <c:cat>
            <c:strRef>
              <c:f>(Sheet1!$J$4,Sheet1!$J$7,Sheet1!$J$10,Sheet1!$J$13,Sheet1!$J$16,Sheet1!$J$24)</c:f>
              <c:strCache>
                <c:ptCount val="6"/>
                <c:pt idx="0">
                  <c:v>Heart Failure</c:v>
                </c:pt>
                <c:pt idx="1">
                  <c:v>General Cardiology</c:v>
                </c:pt>
                <c:pt idx="2">
                  <c:v>Electrophysiology</c:v>
                </c:pt>
                <c:pt idx="3">
                  <c:v>Inteventional Cardiology</c:v>
                </c:pt>
                <c:pt idx="4">
                  <c:v>Nuclear</c:v>
                </c:pt>
                <c:pt idx="5">
                  <c:v>Total</c:v>
                </c:pt>
              </c:strCache>
            </c:strRef>
          </c:cat>
          <c:val>
            <c:numRef>
              <c:f>(Sheet1!$H$6,Sheet1!$H$9,Sheet1!$H$12,Sheet1!$H$15,Sheet1!$H$18,Sheet1!$H$24)</c:f>
              <c:numCache>
                <c:formatCode>General</c:formatCode>
                <c:ptCount val="6"/>
                <c:pt idx="0">
                  <c:v>102.33224647431982</c:v>
                </c:pt>
                <c:pt idx="1">
                  <c:v>102.11389551697457</c:v>
                </c:pt>
                <c:pt idx="2">
                  <c:v>102.98763844092629</c:v>
                </c:pt>
                <c:pt idx="3">
                  <c:v>101.7698731383901</c:v>
                </c:pt>
                <c:pt idx="4">
                  <c:v>110.87555724007753</c:v>
                </c:pt>
                <c:pt idx="5">
                  <c:v>102.3551744711889</c:v>
                </c:pt>
              </c:numCache>
            </c:numRef>
          </c:val>
          <c:extLst>
            <c:ext xmlns:c16="http://schemas.microsoft.com/office/drawing/2014/chart" uri="{C3380CC4-5D6E-409C-BE32-E72D297353CC}">
              <c16:uniqueId val="{00000001-3105-45CB-854D-FEE801EAA769}"/>
            </c:ext>
          </c:extLst>
        </c:ser>
        <c:dLbls>
          <c:showLegendKey val="0"/>
          <c:showVal val="0"/>
          <c:showCatName val="0"/>
          <c:showSerName val="0"/>
          <c:showPercent val="0"/>
          <c:showBubbleSize val="0"/>
        </c:dLbls>
        <c:gapWidth val="219"/>
        <c:overlap val="-27"/>
        <c:axId val="372591104"/>
        <c:axId val="372591760"/>
      </c:barChart>
      <c:catAx>
        <c:axId val="37259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591760"/>
        <c:crosses val="autoZero"/>
        <c:auto val="1"/>
        <c:lblAlgn val="ctr"/>
        <c:lblOffset val="100"/>
        <c:noMultiLvlLbl val="0"/>
      </c:catAx>
      <c:valAx>
        <c:axId val="372591760"/>
        <c:scaling>
          <c:orientation val="minMax"/>
          <c:max val="210"/>
          <c:min val="0"/>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Percentage of </a:t>
                </a:r>
                <a:r>
                  <a:rPr lang="en-US" sz="1600" b="1" dirty="0" smtClean="0"/>
                  <a:t>average</a:t>
                </a:r>
                <a:r>
                  <a:rPr lang="en-US" sz="1600" b="1" baseline="0" dirty="0"/>
                  <a:t> </a:t>
                </a:r>
                <a:r>
                  <a:rPr lang="en-US" sz="1600" b="1" baseline="0" dirty="0" smtClean="0"/>
                  <a:t>payment  </a:t>
                </a:r>
                <a:r>
                  <a:rPr lang="en-US" sz="1600" b="1" baseline="0" dirty="0"/>
                  <a:t>(by </a:t>
                </a:r>
                <a:r>
                  <a:rPr lang="en-US" sz="1600" b="1" baseline="0" dirty="0" smtClean="0"/>
                  <a:t>specialty</a:t>
                </a:r>
                <a:r>
                  <a:rPr lang="en-US" sz="1600" b="1" baseline="0" dirty="0"/>
                  <a:t>)</a:t>
                </a:r>
                <a:endParaRPr lang="en-US" sz="1600" b="1" dirty="0"/>
              </a:p>
            </c:rich>
          </c:tx>
          <c:layout>
            <c:manualLayout>
              <c:xMode val="edge"/>
              <c:yMode val="edge"/>
              <c:x val="1.8709408192749685E-2"/>
              <c:y val="0.1341629378958117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2591104"/>
        <c:crosses val="autoZero"/>
        <c:crossBetween val="between"/>
      </c:valAx>
      <c:spPr>
        <a:noFill/>
        <a:ln>
          <a:noFill/>
        </a:ln>
        <a:effectLst/>
      </c:spPr>
    </c:plotArea>
    <c:legend>
      <c:legendPos val="r"/>
      <c:layout>
        <c:manualLayout>
          <c:xMode val="edge"/>
          <c:yMode val="edge"/>
          <c:x val="0.75743417670364077"/>
          <c:y val="4.1755316299748241E-2"/>
          <c:w val="0.21184344883757469"/>
          <c:h val="0.202085316258544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Pt>
            <c:idx val="0"/>
            <c:bubble3D val="0"/>
            <c:extLst>
              <c:ext xmlns:c16="http://schemas.microsoft.com/office/drawing/2014/chart" uri="{C3380CC4-5D6E-409C-BE32-E72D297353CC}">
                <c16:uniqueId val="{00000000-C475-478A-AF0E-BBC903ED49AB}"/>
              </c:ext>
            </c:extLst>
          </c:dPt>
          <c:dPt>
            <c:idx val="1"/>
            <c:bubble3D val="0"/>
            <c:spPr>
              <a:solidFill>
                <a:srgbClr val="FF0000"/>
              </a:solidFill>
            </c:spPr>
            <c:extLst>
              <c:ext xmlns:c16="http://schemas.microsoft.com/office/drawing/2014/chart" uri="{C3380CC4-5D6E-409C-BE32-E72D297353CC}">
                <c16:uniqueId val="{00000002-C475-478A-AF0E-BBC903ED49AB}"/>
              </c:ext>
            </c:extLst>
          </c:dPt>
          <c:cat>
            <c:strRef>
              <c:f>'Sheet 2-caculations'!$P$7:$Q$7</c:f>
              <c:strCache>
                <c:ptCount val="2"/>
                <c:pt idx="0">
                  <c:v>Female</c:v>
                </c:pt>
                <c:pt idx="1">
                  <c:v>Male</c:v>
                </c:pt>
              </c:strCache>
            </c:strRef>
          </c:cat>
          <c:val>
            <c:numRef>
              <c:f>'Sheet 2-caculations'!$P$14:$Q$14</c:f>
              <c:numCache>
                <c:formatCode>General</c:formatCode>
                <c:ptCount val="2"/>
                <c:pt idx="0">
                  <c:v>5.4371002132196162</c:v>
                </c:pt>
                <c:pt idx="1">
                  <c:v>94.562899786780378</c:v>
                </c:pt>
              </c:numCache>
            </c:numRef>
          </c:val>
          <c:extLst>
            <c:ext xmlns:c16="http://schemas.microsoft.com/office/drawing/2014/chart" uri="{C3380CC4-5D6E-409C-BE32-E72D297353CC}">
              <c16:uniqueId val="{00000003-C475-478A-AF0E-BBC903ED49AB}"/>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5-C475-478A-AF0E-BBC903ED49A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7-C475-478A-AF0E-BBC903ED49AB}"/>
              </c:ext>
            </c:extLst>
          </c:dPt>
          <c:cat>
            <c:strRef>
              <c:f>'Sheet 2-caculations'!$P$7:$Q$7</c:f>
              <c:strCache>
                <c:ptCount val="2"/>
                <c:pt idx="0">
                  <c:v>Female</c:v>
                </c:pt>
                <c:pt idx="1">
                  <c:v>Male</c:v>
                </c:pt>
              </c:strCache>
            </c:strRef>
          </c:cat>
          <c:val>
            <c:numRef>
              <c:f>'Sheet 2-caculations'!$P$14:$Q$14</c:f>
              <c:numCache>
                <c:formatCode>General</c:formatCode>
                <c:ptCount val="2"/>
                <c:pt idx="0">
                  <c:v>5.4371002132196162</c:v>
                </c:pt>
                <c:pt idx="1">
                  <c:v>94.562899786780378</c:v>
                </c:pt>
              </c:numCache>
            </c:numRef>
          </c:val>
          <c:extLst>
            <c:ext xmlns:c16="http://schemas.microsoft.com/office/drawing/2014/chart" uri="{C3380CC4-5D6E-409C-BE32-E72D297353CC}">
              <c16:uniqueId val="{00000008-C475-478A-AF0E-BBC903ED49A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Pt>
            <c:idx val="0"/>
            <c:bubble3D val="0"/>
            <c:extLst>
              <c:ext xmlns:c16="http://schemas.microsoft.com/office/drawing/2014/chart" uri="{C3380CC4-5D6E-409C-BE32-E72D297353CC}">
                <c16:uniqueId val="{00000000-E304-47A1-9BF0-542A067A1F66}"/>
              </c:ext>
            </c:extLst>
          </c:dPt>
          <c:dPt>
            <c:idx val="1"/>
            <c:bubble3D val="0"/>
            <c:spPr>
              <a:solidFill>
                <a:srgbClr val="FF0000"/>
              </a:solidFill>
            </c:spPr>
            <c:extLst>
              <c:ext xmlns:c16="http://schemas.microsoft.com/office/drawing/2014/chart" uri="{C3380CC4-5D6E-409C-BE32-E72D297353CC}">
                <c16:uniqueId val="{00000002-E304-47A1-9BF0-542A067A1F66}"/>
              </c:ext>
            </c:extLst>
          </c:dPt>
          <c:cat>
            <c:strRef>
              <c:f>'Sheet 2-caculations'!$P$7:$Q$7</c:f>
              <c:strCache>
                <c:ptCount val="2"/>
                <c:pt idx="0">
                  <c:v>Female</c:v>
                </c:pt>
                <c:pt idx="1">
                  <c:v>Male</c:v>
                </c:pt>
              </c:strCache>
            </c:strRef>
          </c:cat>
          <c:val>
            <c:numRef>
              <c:f>'Sheet 2-caculations'!$P$20:$Q$20</c:f>
              <c:numCache>
                <c:formatCode>General</c:formatCode>
                <c:ptCount val="2"/>
                <c:pt idx="0">
                  <c:v>8.1620669406928954</c:v>
                </c:pt>
                <c:pt idx="1">
                  <c:v>91.837933059307105</c:v>
                </c:pt>
              </c:numCache>
            </c:numRef>
          </c:val>
          <c:extLst>
            <c:ext xmlns:c16="http://schemas.microsoft.com/office/drawing/2014/chart" uri="{C3380CC4-5D6E-409C-BE32-E72D297353CC}">
              <c16:uniqueId val="{00000003-E304-47A1-9BF0-542A067A1F6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 2-caculations'!$P$26:$Q$26</c:f>
              <c:strCache>
                <c:ptCount val="2"/>
                <c:pt idx="0">
                  <c:v>7.294677714</c:v>
                </c:pt>
                <c:pt idx="1">
                  <c:v>92.70532229</c:v>
                </c:pt>
              </c:strCache>
            </c:strRef>
          </c:tx>
          <c:dPt>
            <c:idx val="1"/>
            <c:bubble3D val="0"/>
            <c:spPr>
              <a:solidFill>
                <a:srgbClr val="FF0000"/>
              </a:solidFill>
            </c:spPr>
            <c:extLst>
              <c:ext xmlns:c16="http://schemas.microsoft.com/office/drawing/2014/chart" uri="{C3380CC4-5D6E-409C-BE32-E72D297353CC}">
                <c16:uniqueId val="{00000001-752D-4622-A3BC-3DFEE8FCDCB7}"/>
              </c:ext>
            </c:extLst>
          </c:dPt>
          <c:cat>
            <c:strRef>
              <c:f>'Sheet 2-caculations'!$P$7:$Q$7</c:f>
              <c:strCache>
                <c:ptCount val="2"/>
                <c:pt idx="0">
                  <c:v>Female</c:v>
                </c:pt>
                <c:pt idx="1">
                  <c:v>Male</c:v>
                </c:pt>
              </c:strCache>
            </c:strRef>
          </c:cat>
          <c:val>
            <c:numRef>
              <c:f>'Sheet 2-caculations'!$P$26:$Q$26</c:f>
              <c:numCache>
                <c:formatCode>General</c:formatCode>
                <c:ptCount val="2"/>
                <c:pt idx="0">
                  <c:v>7.2946777139066183</c:v>
                </c:pt>
                <c:pt idx="1">
                  <c:v>92.705322286093377</c:v>
                </c:pt>
              </c:numCache>
            </c:numRef>
          </c:val>
          <c:extLst>
            <c:ext xmlns:c16="http://schemas.microsoft.com/office/drawing/2014/chart" uri="{C3380CC4-5D6E-409C-BE32-E72D297353CC}">
              <c16:uniqueId val="{00000002-752D-4622-A3BC-3DFEE8FCDCB7}"/>
            </c:ext>
          </c:extLst>
        </c:ser>
        <c:ser>
          <c:idx val="1"/>
          <c:order val="1"/>
          <c:tx>
            <c:strRef>
              <c:f>'Sheet 2-caculations'!$P$26:$Q$26</c:f>
              <c:strCache>
                <c:ptCount val="2"/>
                <c:pt idx="0">
                  <c:v>7.294677714</c:v>
                </c:pt>
                <c:pt idx="1">
                  <c:v>92.70532229</c:v>
                </c:pt>
              </c:strCache>
            </c:strRef>
          </c:tx>
          <c:dPt>
            <c:idx val="0"/>
            <c:bubble3D val="0"/>
            <c:extLst>
              <c:ext xmlns:c16="http://schemas.microsoft.com/office/drawing/2014/chart" uri="{C3380CC4-5D6E-409C-BE32-E72D297353CC}">
                <c16:uniqueId val="{00000003-752D-4622-A3BC-3DFEE8FCDCB7}"/>
              </c:ext>
            </c:extLst>
          </c:dPt>
          <c:dPt>
            <c:idx val="1"/>
            <c:bubble3D val="0"/>
            <c:spPr>
              <a:solidFill>
                <a:srgbClr val="FF0000"/>
              </a:solidFill>
            </c:spPr>
            <c:extLst>
              <c:ext xmlns:c16="http://schemas.microsoft.com/office/drawing/2014/chart" uri="{C3380CC4-5D6E-409C-BE32-E72D297353CC}">
                <c16:uniqueId val="{00000005-752D-4622-A3BC-3DFEE8FCDCB7}"/>
              </c:ext>
            </c:extLst>
          </c:dPt>
          <c:cat>
            <c:strRef>
              <c:f>'Sheet 2-caculations'!$P$7:$Q$7</c:f>
              <c:strCache>
                <c:ptCount val="2"/>
                <c:pt idx="0">
                  <c:v>Female</c:v>
                </c:pt>
                <c:pt idx="1">
                  <c:v>Male</c:v>
                </c:pt>
              </c:strCache>
            </c:strRef>
          </c:cat>
          <c:val>
            <c:numRef>
              <c:f>'Sheet 2-caculations'!$P$26:$Q$26</c:f>
              <c:numCache>
                <c:formatCode>General</c:formatCode>
                <c:ptCount val="2"/>
                <c:pt idx="0">
                  <c:v>7.2946777139066183</c:v>
                </c:pt>
                <c:pt idx="1">
                  <c:v>92.705322286093377</c:v>
                </c:pt>
              </c:numCache>
            </c:numRef>
          </c:val>
          <c:extLst>
            <c:ext xmlns:c16="http://schemas.microsoft.com/office/drawing/2014/chart" uri="{C3380CC4-5D6E-409C-BE32-E72D297353CC}">
              <c16:uniqueId val="{00000006-752D-4622-A3BC-3DFEE8FCDCB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'Sheet 2-caculations'!$P$26:$Q$26</c:f>
              <c:strCache>
                <c:ptCount val="2"/>
                <c:pt idx="0">
                  <c:v>7.294677714</c:v>
                </c:pt>
                <c:pt idx="1">
                  <c:v>92.70532229</c:v>
                </c:pt>
              </c:strCache>
            </c:strRef>
          </c:tx>
          <c:dPt>
            <c:idx val="0"/>
            <c:bubble3D val="0"/>
            <c:extLst>
              <c:ext xmlns:c16="http://schemas.microsoft.com/office/drawing/2014/chart" uri="{C3380CC4-5D6E-409C-BE32-E72D297353CC}">
                <c16:uniqueId val="{00000000-B9F7-4DA6-9283-D6F1C43273D0}"/>
              </c:ext>
            </c:extLst>
          </c:dPt>
          <c:dPt>
            <c:idx val="1"/>
            <c:bubble3D val="0"/>
            <c:spPr>
              <a:solidFill>
                <a:srgbClr val="FF0000"/>
              </a:solidFill>
            </c:spPr>
            <c:extLst>
              <c:ext xmlns:c16="http://schemas.microsoft.com/office/drawing/2014/chart" uri="{C3380CC4-5D6E-409C-BE32-E72D297353CC}">
                <c16:uniqueId val="{00000002-B9F7-4DA6-9283-D6F1C43273D0}"/>
              </c:ext>
            </c:extLst>
          </c:dPt>
          <c:cat>
            <c:strRef>
              <c:f>'Sheet 2-caculations'!$P$7:$Q$7</c:f>
              <c:strCache>
                <c:ptCount val="2"/>
                <c:pt idx="0">
                  <c:v>Female</c:v>
                </c:pt>
                <c:pt idx="1">
                  <c:v>Male</c:v>
                </c:pt>
              </c:strCache>
            </c:strRef>
          </c:cat>
          <c:val>
            <c:numRef>
              <c:f>'Sheet 2-caculations'!$P$33:$Q$33</c:f>
              <c:numCache>
                <c:formatCode>General</c:formatCode>
                <c:ptCount val="2"/>
                <c:pt idx="0">
                  <c:v>4.2511868795856707</c:v>
                </c:pt>
                <c:pt idx="1">
                  <c:v>95.748813120414326</c:v>
                </c:pt>
              </c:numCache>
            </c:numRef>
          </c:val>
          <c:extLst>
            <c:ext xmlns:c16="http://schemas.microsoft.com/office/drawing/2014/chart" uri="{C3380CC4-5D6E-409C-BE32-E72D297353CC}">
              <c16:uniqueId val="{00000003-B9F7-4DA6-9283-D6F1C43273D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7B1C-42DD-8C08-B645935C8244}"/>
              </c:ext>
            </c:extLst>
          </c:dPt>
          <c:dPt>
            <c:idx val="1"/>
            <c:bubble3D val="0"/>
            <c:spPr>
              <a:solidFill>
                <a:srgbClr val="FF0000"/>
              </a:solidFill>
              <a:ln w="19050">
                <a:noFill/>
              </a:ln>
              <a:effectLst/>
            </c:spPr>
            <c:extLst>
              <c:ext xmlns:c16="http://schemas.microsoft.com/office/drawing/2014/chart" uri="{C3380CC4-5D6E-409C-BE32-E72D297353CC}">
                <c16:uniqueId val="{00000003-7B1C-42DD-8C08-B645935C8244}"/>
              </c:ext>
            </c:extLst>
          </c:dPt>
          <c:cat>
            <c:strRef>
              <c:f>'Sheet 2-caculations'!$P$7:$Q$7</c:f>
              <c:strCache>
                <c:ptCount val="2"/>
                <c:pt idx="0">
                  <c:v>Female</c:v>
                </c:pt>
                <c:pt idx="1">
                  <c:v>Male</c:v>
                </c:pt>
              </c:strCache>
            </c:strRef>
          </c:cat>
          <c:val>
            <c:numRef>
              <c:f>'Sheet 2-caculations'!$P$8:$Q$8</c:f>
              <c:numCache>
                <c:formatCode>General</c:formatCode>
                <c:ptCount val="2"/>
                <c:pt idx="0">
                  <c:v>3.8402997307106896</c:v>
                </c:pt>
                <c:pt idx="1">
                  <c:v>96.159700269289317</c:v>
                </c:pt>
              </c:numCache>
            </c:numRef>
          </c:val>
          <c:extLst>
            <c:ext xmlns:c16="http://schemas.microsoft.com/office/drawing/2014/chart" uri="{C3380CC4-5D6E-409C-BE32-E72D297353CC}">
              <c16:uniqueId val="{00000004-7B1C-42DD-8C08-B645935C82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2A376-715E-416D-AFB9-AC617BFFB10B}"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C3DC4-484C-4FF3-B53D-962227BEF909}" type="slidenum">
              <a:rPr lang="en-US" smtClean="0"/>
              <a:t>‹#›</a:t>
            </a:fld>
            <a:endParaRPr lang="en-US"/>
          </a:p>
        </p:txBody>
      </p:sp>
    </p:spTree>
    <p:extLst>
      <p:ext uri="{BB962C8B-B14F-4D97-AF65-F5344CB8AC3E}">
        <p14:creationId xmlns:p14="http://schemas.microsoft.com/office/powerpoint/2010/main" val="255915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analysis looked at  the compensation associated with the top three medications: </a:t>
            </a:r>
            <a:r>
              <a:rPr lang="en-US" baseline="0" dirty="0" err="1" smtClean="0"/>
              <a:t>Eliquis</a:t>
            </a:r>
            <a:r>
              <a:rPr lang="en-US" baseline="0" dirty="0" smtClean="0"/>
              <a:t>, </a:t>
            </a:r>
            <a:r>
              <a:rPr lang="en-US" baseline="0" dirty="0" err="1" smtClean="0"/>
              <a:t>entresto</a:t>
            </a:r>
            <a:r>
              <a:rPr lang="en-US" baseline="0" dirty="0" smtClean="0"/>
              <a:t>, Chantix in the state of CT</a:t>
            </a:r>
          </a:p>
          <a:p>
            <a:r>
              <a:rPr lang="en-US" baseline="0" dirty="0" smtClean="0"/>
              <a:t>-On the left, compensation ($ per payment) for women drastically lower as compared to men</a:t>
            </a:r>
            <a:endParaRPr lang="en-US" baseline="0" dirty="0"/>
          </a:p>
          <a:p>
            <a:pPr marL="171450" indent="-171450">
              <a:buFontTx/>
              <a:buChar char="-"/>
            </a:pPr>
            <a:r>
              <a:rPr lang="en-US" baseline="0" dirty="0" smtClean="0"/>
              <a:t>When analyzing the data according to compensation category, interestingly, women received </a:t>
            </a:r>
            <a:r>
              <a:rPr lang="en-US" baseline="0" dirty="0" err="1" smtClean="0"/>
              <a:t>compensationly</a:t>
            </a:r>
            <a:r>
              <a:rPr lang="en-US" baseline="0" dirty="0" smtClean="0"/>
              <a:t> for Food and beverage, whereas male </a:t>
            </a:r>
            <a:r>
              <a:rPr lang="en-US" baseline="0" dirty="0" err="1" smtClean="0"/>
              <a:t>physicans</a:t>
            </a:r>
            <a:r>
              <a:rPr lang="en-US" baseline="0" dirty="0" smtClean="0"/>
              <a:t> were compensated for a variety of categories including consulting.travel./lodging/education etc. </a:t>
            </a:r>
          </a:p>
          <a:p>
            <a:pPr marL="171450" indent="-171450">
              <a:buFontTx/>
              <a:buChar char="-"/>
            </a:pPr>
            <a:endParaRPr lang="en-US" baseline="0" dirty="0" smtClean="0"/>
          </a:p>
          <a:p>
            <a:r>
              <a:rPr lang="en-US" dirty="0" smtClean="0"/>
              <a:t>Our study suggests that female physicians received fewer payments and lower compensation per payment from drug and device manufacturers as compared to their male counterparts. </a:t>
            </a:r>
          </a:p>
          <a:p>
            <a:r>
              <a:rPr lang="en-US" dirty="0" smtClean="0"/>
              <a:t>Female representation in this study was largely reflective of the national representation of females in cardiology, given that women made up </a:t>
            </a:r>
            <a:r>
              <a:rPr lang="en-US" b="1" dirty="0" smtClean="0"/>
              <a:t>14.4% </a:t>
            </a:r>
            <a:r>
              <a:rPr lang="en-US" dirty="0" smtClean="0"/>
              <a:t>of the nationwide general cardiologists workforce as reported by AMA in 2017. </a:t>
            </a:r>
          </a:p>
          <a:p>
            <a:r>
              <a:rPr lang="en-US" dirty="0" smtClean="0"/>
              <a:t>Further study is needed to determine the reasons behind differences in compensation  </a:t>
            </a:r>
          </a:p>
          <a:p>
            <a:r>
              <a:rPr lang="en-US" dirty="0" smtClean="0"/>
              <a:t>Further study is also needed to understand why certain type of compensation (</a:t>
            </a:r>
            <a:r>
              <a:rPr lang="en-US" dirty="0" err="1" smtClean="0"/>
              <a:t>ie</a:t>
            </a:r>
            <a:r>
              <a:rPr lang="en-US" dirty="0" smtClean="0"/>
              <a:t> education, consulting, travel and lodging) are either not available to or not utilized by female cardiologists as compared to male cardiologists. </a:t>
            </a:r>
          </a:p>
          <a:p>
            <a:r>
              <a:rPr lang="en-US" dirty="0" smtClean="0"/>
              <a:t>Efforts should be made to standardize compensation regardless of gender to promote equal opportunities for all physicians.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59117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17F961-1E6A-43A5-801C-DF6EB14A4221}"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95349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F961-1E6A-43A5-801C-DF6EB14A4221}"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642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F961-1E6A-43A5-801C-DF6EB14A4221}"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2216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F961-1E6A-43A5-801C-DF6EB14A4221}"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2442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17F961-1E6A-43A5-801C-DF6EB14A4221}"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12094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17F961-1E6A-43A5-801C-DF6EB14A4221}"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54943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17F961-1E6A-43A5-801C-DF6EB14A4221}"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139037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17F961-1E6A-43A5-801C-DF6EB14A4221}"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14817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7F961-1E6A-43A5-801C-DF6EB14A4221}"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39674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17F961-1E6A-43A5-801C-DF6EB14A4221}"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300381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17F961-1E6A-43A5-801C-DF6EB14A4221}"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94EE-BD56-4840-8881-7C6225D95C42}" type="slidenum">
              <a:rPr lang="en-US" smtClean="0"/>
              <a:t>‹#›</a:t>
            </a:fld>
            <a:endParaRPr lang="en-US"/>
          </a:p>
        </p:txBody>
      </p:sp>
    </p:spTree>
    <p:extLst>
      <p:ext uri="{BB962C8B-B14F-4D97-AF65-F5344CB8AC3E}">
        <p14:creationId xmlns:p14="http://schemas.microsoft.com/office/powerpoint/2010/main" val="224502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7F961-1E6A-43A5-801C-DF6EB14A4221}" type="datetimeFigureOut">
              <a:rPr lang="en-US" smtClean="0"/>
              <a:t>10/13/2020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F94EE-BD56-4840-8881-7C6225D95C42}" type="slidenum">
              <a:rPr lang="en-US" smtClean="0"/>
              <a:t>‹#›</a:t>
            </a:fld>
            <a:endParaRPr lang="en-US"/>
          </a:p>
        </p:txBody>
      </p:sp>
    </p:spTree>
    <p:extLst>
      <p:ext uri="{BB962C8B-B14F-4D97-AF65-F5344CB8AC3E}">
        <p14:creationId xmlns:p14="http://schemas.microsoft.com/office/powerpoint/2010/main" val="183299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2.xml"/><Relationship Id="rId7" Type="http://schemas.openxmlformats.org/officeDocument/2006/relationships/chart" Target="../charts/char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50EC4-6B9C-4027-AE7A-8EDE8992DC08}"/>
              </a:ext>
            </a:extLst>
          </p:cNvPr>
          <p:cNvSpPr>
            <a:spLocks noGrp="1"/>
          </p:cNvSpPr>
          <p:nvPr>
            <p:ph type="title"/>
          </p:nvPr>
        </p:nvSpPr>
        <p:spPr>
          <a:xfrm>
            <a:off x="803675" y="350370"/>
            <a:ext cx="9901048" cy="1614952"/>
          </a:xfrm>
        </p:spPr>
        <p:txBody>
          <a:bodyPr vert="horz" lIns="91440" tIns="45720" rIns="91440" bIns="45720" rtlCol="0" anchor="ctr" anchorCtr="0">
            <a:normAutofit fontScale="90000"/>
          </a:bodyPr>
          <a:lstStyle/>
          <a:p>
            <a:pPr algn="ctr"/>
            <a:r>
              <a:rPr lang="en-US" sz="3100" dirty="0">
                <a:latin typeface="+mn-lt"/>
                <a:ea typeface="Cambria" panose="02040503050406030204" pitchFamily="18" charset="0"/>
                <a:cs typeface="Times New Roman" panose="02020603050405020304" pitchFamily="18" charset="0"/>
              </a:rPr>
              <a:t>Gender Differences in Reported Payments to Cardiologists by </a:t>
            </a:r>
            <a:r>
              <a:rPr lang="en-US" sz="3100" dirty="0" smtClean="0">
                <a:latin typeface="+mn-lt"/>
                <a:ea typeface="Cambria" panose="02040503050406030204" pitchFamily="18" charset="0"/>
                <a:cs typeface="Times New Roman" panose="02020603050405020304" pitchFamily="18" charset="0"/>
              </a:rPr>
              <a:t/>
            </a:r>
            <a:br>
              <a:rPr lang="en-US" sz="3100" dirty="0" smtClean="0">
                <a:latin typeface="+mn-lt"/>
                <a:ea typeface="Cambria" panose="02040503050406030204" pitchFamily="18" charset="0"/>
                <a:cs typeface="Times New Roman" panose="02020603050405020304" pitchFamily="18" charset="0"/>
              </a:rPr>
            </a:br>
            <a:r>
              <a:rPr lang="en-US" sz="3100" dirty="0" smtClean="0">
                <a:latin typeface="+mn-lt"/>
                <a:ea typeface="Cambria" panose="02040503050406030204" pitchFamily="18" charset="0"/>
                <a:cs typeface="Times New Roman" panose="02020603050405020304" pitchFamily="18" charset="0"/>
              </a:rPr>
              <a:t>Drug </a:t>
            </a:r>
            <a:r>
              <a:rPr lang="en-US" sz="3100" dirty="0">
                <a:latin typeface="+mn-lt"/>
                <a:ea typeface="Cambria" panose="02040503050406030204" pitchFamily="18" charset="0"/>
                <a:cs typeface="Times New Roman" panose="02020603050405020304" pitchFamily="18" charset="0"/>
              </a:rPr>
              <a:t>and Device Manufacturers </a:t>
            </a:r>
            <a:r>
              <a:rPr lang="en-US" sz="2000" dirty="0">
                <a:latin typeface="+mn-lt"/>
                <a:ea typeface="Cambria" panose="02040503050406030204" pitchFamily="18" charset="0"/>
                <a:cs typeface="Times New Roman" panose="02020603050405020304" pitchFamily="18" charset="0"/>
              </a:rPr>
              <a:t/>
            </a:r>
            <a:br>
              <a:rPr lang="en-US" sz="2000" dirty="0">
                <a:latin typeface="+mn-lt"/>
                <a:ea typeface="Cambria" panose="02040503050406030204" pitchFamily="18" charset="0"/>
                <a:cs typeface="Times New Roman" panose="02020603050405020304" pitchFamily="18" charset="0"/>
              </a:rPr>
            </a:br>
            <a:r>
              <a:rPr lang="en-US" sz="2400" dirty="0">
                <a:latin typeface="+mn-lt"/>
                <a:cs typeface="Times New Roman" panose="02020603050405020304" pitchFamily="18" charset="0"/>
              </a:rPr>
              <a:t>Kayle Shapero,</a:t>
            </a:r>
            <a:r>
              <a:rPr lang="en-US" sz="2400" baseline="30000" dirty="0">
                <a:latin typeface="+mn-lt"/>
                <a:cs typeface="Times New Roman" panose="02020603050405020304" pitchFamily="18" charset="0"/>
              </a:rPr>
              <a:t>1</a:t>
            </a:r>
            <a:r>
              <a:rPr lang="en-US" sz="2400" dirty="0">
                <a:latin typeface="+mn-lt"/>
                <a:cs typeface="Times New Roman" panose="02020603050405020304" pitchFamily="18" charset="0"/>
              </a:rPr>
              <a:t> MD PhD and Peter Kahn,</a:t>
            </a:r>
            <a:r>
              <a:rPr lang="en-US" sz="2400" baseline="30000" dirty="0">
                <a:latin typeface="+mn-lt"/>
                <a:cs typeface="Times New Roman" panose="02020603050405020304" pitchFamily="18" charset="0"/>
              </a:rPr>
              <a:t>2</a:t>
            </a:r>
            <a:r>
              <a:rPr lang="en-US" sz="2400" dirty="0">
                <a:latin typeface="+mn-lt"/>
                <a:cs typeface="Times New Roman" panose="02020603050405020304" pitchFamily="18" charset="0"/>
              </a:rPr>
              <a:t> MD MPH</a:t>
            </a:r>
            <a:r>
              <a:rPr lang="en-US" sz="2000" dirty="0">
                <a:latin typeface="+mn-lt"/>
                <a:cs typeface="Times New Roman" panose="02020603050405020304" pitchFamily="18" charset="0"/>
              </a:rPr>
              <a:t/>
            </a:r>
            <a:br>
              <a:rPr lang="en-US" sz="2000" dirty="0">
                <a:latin typeface="+mn-lt"/>
                <a:cs typeface="Times New Roman" panose="02020603050405020304" pitchFamily="18" charset="0"/>
              </a:rPr>
            </a:br>
            <a:r>
              <a:rPr lang="en-US" sz="1800" baseline="30000" dirty="0" smtClean="0">
                <a:solidFill>
                  <a:srgbClr val="7030A0"/>
                </a:solidFill>
                <a:latin typeface="+mn-lt"/>
                <a:cs typeface="Times New Roman" panose="02020603050405020304" pitchFamily="18" charset="0"/>
              </a:rPr>
              <a:t>1</a:t>
            </a:r>
            <a:r>
              <a:rPr lang="en-US" sz="1800" dirty="0" smtClean="0">
                <a:solidFill>
                  <a:srgbClr val="7030A0"/>
                </a:solidFill>
                <a:latin typeface="+mn-lt"/>
                <a:cs typeface="Times New Roman" panose="02020603050405020304" pitchFamily="18" charset="0"/>
              </a:rPr>
              <a:t>University </a:t>
            </a:r>
            <a:r>
              <a:rPr lang="en-US" sz="1800" dirty="0">
                <a:solidFill>
                  <a:srgbClr val="7030A0"/>
                </a:solidFill>
                <a:latin typeface="+mn-lt"/>
                <a:cs typeface="Times New Roman" panose="02020603050405020304" pitchFamily="18" charset="0"/>
              </a:rPr>
              <a:t>of </a:t>
            </a:r>
            <a:r>
              <a:rPr lang="en-US" sz="1800" dirty="0" smtClean="0">
                <a:solidFill>
                  <a:srgbClr val="7030A0"/>
                </a:solidFill>
                <a:latin typeface="+mn-lt"/>
                <a:cs typeface="Times New Roman" panose="02020603050405020304" pitchFamily="18" charset="0"/>
              </a:rPr>
              <a:t>Pittsburgh Medical Center, Pittsburgh, PA </a:t>
            </a:r>
            <a:br>
              <a:rPr lang="en-US" sz="1800" dirty="0" smtClean="0">
                <a:solidFill>
                  <a:srgbClr val="7030A0"/>
                </a:solidFill>
                <a:latin typeface="+mn-lt"/>
                <a:cs typeface="Times New Roman" panose="02020603050405020304" pitchFamily="18" charset="0"/>
              </a:rPr>
            </a:br>
            <a:r>
              <a:rPr lang="en-US" sz="1800" baseline="30000" dirty="0" smtClean="0">
                <a:solidFill>
                  <a:srgbClr val="7030A0"/>
                </a:solidFill>
                <a:latin typeface="+mn-lt"/>
                <a:cs typeface="Times New Roman" panose="02020603050405020304" pitchFamily="18" charset="0"/>
              </a:rPr>
              <a:t>2</a:t>
            </a:r>
            <a:r>
              <a:rPr lang="en-US" sz="1800" dirty="0" smtClean="0">
                <a:solidFill>
                  <a:srgbClr val="7030A0"/>
                </a:solidFill>
                <a:latin typeface="+mn-lt"/>
                <a:cs typeface="Times New Roman" panose="02020603050405020304" pitchFamily="18" charset="0"/>
              </a:rPr>
              <a:t>Yale University School of Medicine, New Haven, CT</a:t>
            </a:r>
            <a:r>
              <a:rPr lang="en-US" dirty="0">
                <a:latin typeface="Times New Roman" panose="02020603050405020304" pitchFamily="18" charset="0"/>
                <a:ea typeface="Cambria" panose="02040503050406030204" pitchFamily="18" charset="0"/>
                <a:cs typeface="Times New Roman" panose="02020603050405020304" pitchFamily="18" charset="0"/>
              </a:rPr>
              <a:t/>
            </a:r>
            <a:br>
              <a:rPr lang="en-US" dirty="0">
                <a:latin typeface="Times New Roman" panose="02020603050405020304" pitchFamily="18" charset="0"/>
                <a:ea typeface="Cambria" panose="02040503050406030204" pitchFamily="18" charset="0"/>
                <a:cs typeface="Times New Roman" panose="02020603050405020304" pitchFamily="18" charset="0"/>
              </a:rPr>
            </a:br>
            <a:r>
              <a:rPr lang="en-US" dirty="0">
                <a:ea typeface="ヒラギノ角ゴ Pro W3"/>
              </a:rPr>
              <a:t> </a:t>
            </a:r>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635" b="11360"/>
          <a:stretch/>
        </p:blipFill>
        <p:spPr>
          <a:xfrm>
            <a:off x="1865589" y="5273228"/>
            <a:ext cx="2143323" cy="1421477"/>
          </a:xfrm>
          <a:prstGeom prst="rect">
            <a:avLst/>
          </a:prstGeom>
        </p:spPr>
      </p:pic>
      <p:sp>
        <p:nvSpPr>
          <p:cNvPr id="5" name="Content Placeholder 2"/>
          <p:cNvSpPr txBox="1">
            <a:spLocks/>
          </p:cNvSpPr>
          <p:nvPr/>
        </p:nvSpPr>
        <p:spPr>
          <a:xfrm>
            <a:off x="380999" y="1965322"/>
            <a:ext cx="5924266" cy="2443956"/>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Arial"/>
                <a:ea typeface="ヒラギノ角ゴ Pro W3" charset="-128"/>
                <a:cs typeface="Arial"/>
              </a:defRPr>
            </a:lvl1pPr>
            <a:lvl2pPr marL="742950" indent="-285750" algn="l" rtl="0" eaLnBrk="0" fontAlgn="base" hangingPunct="0">
              <a:spcBef>
                <a:spcPct val="20000"/>
              </a:spcBef>
              <a:spcAft>
                <a:spcPct val="0"/>
              </a:spcAft>
              <a:buChar char="–"/>
              <a:defRPr sz="2000">
                <a:solidFill>
                  <a:schemeClr val="tx1"/>
                </a:solidFill>
                <a:latin typeface="Arial"/>
                <a:ea typeface="ヒラギノ角ゴ Pro W3"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spcBef>
                <a:spcPts val="0"/>
              </a:spcBef>
              <a:buNone/>
            </a:pPr>
            <a:r>
              <a:rPr lang="en-US" sz="2200" b="1" u="sng" kern="0" dirty="0" smtClean="0">
                <a:latin typeface="+mn-lt"/>
              </a:rPr>
              <a:t>Background</a:t>
            </a:r>
          </a:p>
          <a:p>
            <a:r>
              <a:rPr lang="en-US" altLang="en-US" sz="1600" dirty="0">
                <a:latin typeface="+mn-lt"/>
              </a:rPr>
              <a:t>The gender gap among cardiologists is well recognized and reported in the literature, but there is limited information available regarding gender differences in practice style, resource utilization, and compensation. </a:t>
            </a:r>
          </a:p>
          <a:p>
            <a:r>
              <a:rPr lang="en-US" altLang="en-US" sz="1600" dirty="0">
                <a:latin typeface="+mn-lt"/>
              </a:rPr>
              <a:t>There is extensive literature highlighting gender disparities in salaries and promotion, but little data on industry compensation by gender. </a:t>
            </a:r>
          </a:p>
          <a:p>
            <a:r>
              <a:rPr lang="en-US" altLang="en-US" sz="1600" dirty="0">
                <a:latin typeface="+mn-lt"/>
              </a:rPr>
              <a:t>Industry plays an increasingly important role in drug and device development and utilization in the field of cardiology. </a:t>
            </a:r>
          </a:p>
          <a:p>
            <a:r>
              <a:rPr lang="en-US" altLang="en-US" sz="1600" dirty="0">
                <a:latin typeface="+mn-lt"/>
              </a:rPr>
              <a:t>We hypothesized that significant gender gaps exist in compensation from industry across all </a:t>
            </a:r>
            <a:r>
              <a:rPr lang="en-US" altLang="en-US" sz="1600" dirty="0" smtClean="0">
                <a:latin typeface="+mn-lt"/>
              </a:rPr>
              <a:t>subspecialties </a:t>
            </a:r>
            <a:r>
              <a:rPr lang="en-US" altLang="en-US" sz="1600" dirty="0">
                <a:latin typeface="+mn-lt"/>
              </a:rPr>
              <a:t>of cardiology </a:t>
            </a:r>
          </a:p>
          <a:p>
            <a:pPr marL="0" indent="0">
              <a:buNone/>
            </a:pPr>
            <a:endParaRPr lang="en-US" sz="1800" kern="0" dirty="0"/>
          </a:p>
          <a:p>
            <a:pPr marL="0" indent="0">
              <a:buNone/>
            </a:pPr>
            <a:endParaRPr lang="en-US" sz="1800" kern="0" dirty="0"/>
          </a:p>
          <a:p>
            <a:pPr marL="0" indent="0">
              <a:buNone/>
            </a:pPr>
            <a:endParaRPr lang="en-US" sz="1800" kern="0"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9631" t="31068" r="82283" b="38208"/>
          <a:stretch/>
        </p:blipFill>
        <p:spPr>
          <a:xfrm>
            <a:off x="3363596" y="6007944"/>
            <a:ext cx="172741" cy="426803"/>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1225" t="28289" r="61102" b="37475"/>
          <a:stretch/>
        </p:blipFill>
        <p:spPr>
          <a:xfrm>
            <a:off x="2357487" y="5624623"/>
            <a:ext cx="135794" cy="393955"/>
          </a:xfrm>
          <a:prstGeom prst="rect">
            <a:avLst/>
          </a:prstGeom>
        </p:spPr>
      </p:pic>
      <p:sp>
        <p:nvSpPr>
          <p:cNvPr id="8" name="TextBox 7"/>
          <p:cNvSpPr txBox="1"/>
          <p:nvPr/>
        </p:nvSpPr>
        <p:spPr>
          <a:xfrm>
            <a:off x="6822412" y="2005222"/>
            <a:ext cx="4583802" cy="3754874"/>
          </a:xfrm>
          <a:prstGeom prst="rect">
            <a:avLst/>
          </a:prstGeom>
          <a:noFill/>
        </p:spPr>
        <p:txBody>
          <a:bodyPr wrap="square" rtlCol="0">
            <a:spAutoFit/>
          </a:bodyPr>
          <a:lstStyle/>
          <a:p>
            <a:pPr algn="ctr"/>
            <a:r>
              <a:rPr lang="en-US" sz="2200" b="1" u="sng" dirty="0" smtClean="0"/>
              <a:t>Methods</a:t>
            </a:r>
            <a:endParaRPr lang="en-US" sz="2200" b="1" u="sng" dirty="0"/>
          </a:p>
          <a:p>
            <a:pPr marL="285750" indent="-285750">
              <a:buFont typeface="Arial" panose="020B0604020202020204" pitchFamily="34" charset="0"/>
              <a:buChar char="•"/>
            </a:pPr>
            <a:r>
              <a:rPr lang="en-US" dirty="0"/>
              <a:t>2018 </a:t>
            </a:r>
            <a:r>
              <a:rPr lang="en-US" dirty="0" smtClean="0"/>
              <a:t>Open Payments </a:t>
            </a:r>
            <a:r>
              <a:rPr lang="en-US" dirty="0"/>
              <a:t>data was obtained from CMS. Data was joined with CMS National Plan and Provider Enumeration System National Provider Identifier Data.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Physician specialty was filtered for adult cardiologist, including all subspecialties.  Physician gender, state of practice, number and amount of payments, drug and device information were obtained and aggregated for analysis. </a:t>
            </a:r>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3401" y="5330748"/>
            <a:ext cx="2751322" cy="1375661"/>
          </a:xfrm>
          <a:prstGeom prst="rect">
            <a:avLst/>
          </a:prstGeom>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0" y="83814"/>
            <a:ext cx="668899" cy="8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52700" y="133458"/>
            <a:ext cx="1639300" cy="7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4614" y="6221345"/>
            <a:ext cx="609600" cy="609600"/>
          </a:xfrm>
          <a:prstGeom prst="rect">
            <a:avLst/>
          </a:prstGeom>
        </p:spPr>
      </p:pic>
    </p:spTree>
    <p:extLst>
      <p:ext uri="{BB962C8B-B14F-4D97-AF65-F5344CB8AC3E}">
        <p14:creationId xmlns:p14="http://schemas.microsoft.com/office/powerpoint/2010/main" val="946849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548"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8052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23BECB5-F475-4641-8F53-39C6E1DC134F}"/>
              </a:ext>
            </a:extLst>
          </p:cNvPr>
          <p:cNvSpPr>
            <a:spLocks noGrp="1"/>
          </p:cNvSpPr>
          <p:nvPr>
            <p:ph type="title"/>
          </p:nvPr>
        </p:nvSpPr>
        <p:spPr>
          <a:xfrm>
            <a:off x="838200" y="21904"/>
            <a:ext cx="10515600" cy="805220"/>
          </a:xfrm>
        </p:spPr>
        <p:txBody>
          <a:bodyPr vert="horz" lIns="91440" tIns="45720" rIns="91440" bIns="45720" rtlCol="0" anchor="ctr" anchorCtr="0">
            <a:noAutofit/>
          </a:bodyPr>
          <a:lstStyle/>
          <a:p>
            <a:r>
              <a:rPr lang="en-US" sz="2200" b="1" dirty="0" smtClean="0">
                <a:latin typeface="+mn-lt"/>
                <a:ea typeface="ヒラギノ角ゴ Pro W3"/>
              </a:rPr>
              <a:t>Objective: </a:t>
            </a:r>
            <a:r>
              <a:rPr lang="en-US" sz="2200" dirty="0">
                <a:latin typeface="+mn-lt"/>
              </a:rPr>
              <a:t>to explore gender differences in financial ties to industry in the form of drug and device manufacturer payments to cardiologists</a:t>
            </a:r>
            <a:r>
              <a:rPr lang="en-US" sz="2200" dirty="0" smtClean="0">
                <a:latin typeface="+mn-lt"/>
              </a:rPr>
              <a:t>.</a:t>
            </a:r>
            <a:r>
              <a:rPr lang="en-US" sz="2200" b="1" dirty="0">
                <a:latin typeface="+mn-lt"/>
                <a:ea typeface="ヒラギノ角ゴ Pro W3"/>
              </a:rPr>
              <a:t> </a:t>
            </a:r>
            <a:endParaRPr lang="en-US" sz="2200" b="1" dirty="0">
              <a:latin typeface="+mn-lt"/>
            </a:endParaRPr>
          </a:p>
        </p:txBody>
      </p:sp>
      <p:graphicFrame>
        <p:nvGraphicFramePr>
          <p:cNvPr id="4" name="Chart 3"/>
          <p:cNvGraphicFramePr>
            <a:graphicFrameLocks/>
          </p:cNvGraphicFramePr>
          <p:nvPr>
            <p:extLst>
              <p:ext uri="{D42A27DB-BD31-4B8C-83A1-F6EECF244321}">
                <p14:modId xmlns:p14="http://schemas.microsoft.com/office/powerpoint/2010/main" val="1155390890"/>
              </p:ext>
            </p:extLst>
          </p:nvPr>
        </p:nvGraphicFramePr>
        <p:xfrm>
          <a:off x="1156606" y="3348421"/>
          <a:ext cx="9452253" cy="3509579"/>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2"/>
          <p:cNvSpPr txBox="1">
            <a:spLocks/>
          </p:cNvSpPr>
          <p:nvPr/>
        </p:nvSpPr>
        <p:spPr>
          <a:xfrm>
            <a:off x="1611911" y="993928"/>
            <a:ext cx="8968178" cy="4665176"/>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Arial"/>
                <a:ea typeface="ヒラギノ角ゴ Pro W3" charset="-128"/>
                <a:cs typeface="Arial"/>
              </a:defRPr>
            </a:lvl1pPr>
            <a:lvl2pPr marL="742950" indent="-285750" algn="l" rtl="0" eaLnBrk="0" fontAlgn="base" hangingPunct="0">
              <a:spcBef>
                <a:spcPct val="20000"/>
              </a:spcBef>
              <a:spcAft>
                <a:spcPct val="0"/>
              </a:spcAft>
              <a:buChar char="–"/>
              <a:defRPr sz="2000">
                <a:solidFill>
                  <a:schemeClr val="tx1"/>
                </a:solidFill>
                <a:latin typeface="Arial"/>
                <a:ea typeface="ヒラギノ角ゴ Pro W3"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US" altLang="en-US" b="1" u="sng" kern="0" dirty="0" smtClean="0">
                <a:latin typeface="+mn-lt"/>
              </a:rPr>
              <a:t>Results</a:t>
            </a:r>
          </a:p>
          <a:p>
            <a:r>
              <a:rPr lang="en-US" altLang="en-US" sz="2000" kern="0" dirty="0" smtClean="0">
                <a:latin typeface="+mn-lt"/>
              </a:rPr>
              <a:t>In </a:t>
            </a:r>
            <a:r>
              <a:rPr lang="en-US" altLang="en-US" sz="2000" kern="0" dirty="0">
                <a:latin typeface="+mn-lt"/>
              </a:rPr>
              <a:t>2018 a total of 879,119 payments were made to 29,246 physicians (10.2% female), totaling $145,556,106. </a:t>
            </a:r>
          </a:p>
          <a:p>
            <a:r>
              <a:rPr lang="en-US" altLang="en-US" sz="2000" kern="0" dirty="0">
                <a:latin typeface="+mn-lt"/>
              </a:rPr>
              <a:t>Nationwide, female cardiologists vs. male cardiologists:</a:t>
            </a:r>
          </a:p>
          <a:p>
            <a:pPr lvl="1"/>
            <a:r>
              <a:rPr lang="en-US" altLang="en-US" kern="0" dirty="0">
                <a:latin typeface="+mn-lt"/>
              </a:rPr>
              <a:t> </a:t>
            </a:r>
            <a:r>
              <a:rPr lang="en-US" altLang="en-US" kern="0" dirty="0" smtClean="0">
                <a:latin typeface="+mn-lt"/>
              </a:rPr>
              <a:t>Lower </a:t>
            </a:r>
            <a:r>
              <a:rPr lang="en-US" altLang="en-US" kern="0" dirty="0">
                <a:latin typeface="+mn-lt"/>
              </a:rPr>
              <a:t>rates of payments (15.5 payments per year vs 25.9 payments</a:t>
            </a:r>
            <a:r>
              <a:rPr lang="en-US" altLang="en-US" kern="0" dirty="0" smtClean="0">
                <a:latin typeface="+mn-lt"/>
              </a:rPr>
              <a:t>)</a:t>
            </a:r>
            <a:endParaRPr lang="en-US" altLang="en-US" kern="0" dirty="0">
              <a:latin typeface="+mn-lt"/>
            </a:endParaRPr>
          </a:p>
          <a:p>
            <a:pPr lvl="1"/>
            <a:r>
              <a:rPr lang="en-US" altLang="en-US" kern="0" dirty="0">
                <a:latin typeface="+mn-lt"/>
              </a:rPr>
              <a:t> </a:t>
            </a:r>
            <a:r>
              <a:rPr lang="en-US" altLang="en-US" kern="0" dirty="0" smtClean="0">
                <a:latin typeface="+mn-lt"/>
              </a:rPr>
              <a:t>Lower </a:t>
            </a:r>
            <a:r>
              <a:rPr lang="en-US" altLang="en-US" kern="0" dirty="0">
                <a:latin typeface="+mn-lt"/>
              </a:rPr>
              <a:t>average compensation per payment ($113 vs $169)</a:t>
            </a:r>
            <a:endParaRPr lang="en-US" kern="0" dirty="0">
              <a:latin typeface="+mn-lt"/>
            </a:endParaRPr>
          </a:p>
        </p:txBody>
      </p:sp>
      <p:cxnSp>
        <p:nvCxnSpPr>
          <p:cNvPr id="6" name="Straight Connector 5"/>
          <p:cNvCxnSpPr/>
          <p:nvPr/>
        </p:nvCxnSpPr>
        <p:spPr>
          <a:xfrm flipV="1">
            <a:off x="2826223" y="4926843"/>
            <a:ext cx="7341358" cy="17059"/>
          </a:xfrm>
          <a:prstGeom prst="line">
            <a:avLst/>
          </a:prstGeom>
          <a:ln w="38100">
            <a:prstDash val="sysDash"/>
          </a:ln>
        </p:spPr>
        <p:style>
          <a:lnRef idx="2">
            <a:schemeClr val="dk1"/>
          </a:lnRef>
          <a:fillRef idx="0">
            <a:schemeClr val="dk1"/>
          </a:fillRef>
          <a:effectRef idx="1">
            <a:schemeClr val="dk1"/>
          </a:effectRef>
          <a:fontRef idx="minor">
            <a:schemeClr val="tx1"/>
          </a:fontRef>
        </p:style>
      </p:cxn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224971"/>
            <a:ext cx="609600" cy="609600"/>
          </a:xfrm>
          <a:prstGeom prst="rect">
            <a:avLst/>
          </a:prstGeom>
        </p:spPr>
      </p:pic>
    </p:spTree>
    <p:extLst>
      <p:ext uri="{BB962C8B-B14F-4D97-AF65-F5344CB8AC3E}">
        <p14:creationId xmlns:p14="http://schemas.microsoft.com/office/powerpoint/2010/main" val="18673351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6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960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598389" y="776556"/>
            <a:ext cx="11027391" cy="1809750"/>
          </a:xfrm>
        </p:spPr>
        <p:txBody>
          <a:bodyPr>
            <a:normAutofit/>
          </a:bodyPr>
          <a:lstStyle/>
          <a:p>
            <a:pPr>
              <a:lnSpc>
                <a:spcPct val="115000"/>
              </a:lnSpc>
            </a:pPr>
            <a:r>
              <a:rPr lang="en-US" altLang="en-US" sz="1600" dirty="0" smtClean="0">
                <a:latin typeface="Arial" panose="020B0604020202020204" pitchFamily="34" charset="0"/>
                <a:cs typeface="Arial" panose="020B0604020202020204" pitchFamily="34" charset="0"/>
              </a:rPr>
              <a:t>Analysis of five drugs/devices with the largest aggregated payments (</a:t>
            </a:r>
            <a:r>
              <a:rPr lang="en-US" altLang="en-US" sz="1600" dirty="0" err="1" smtClean="0">
                <a:latin typeface="Arial" panose="020B0604020202020204" pitchFamily="34" charset="0"/>
                <a:cs typeface="Arial" panose="020B0604020202020204" pitchFamily="34" charset="0"/>
              </a:rPr>
              <a:t>Brilinta</a:t>
            </a:r>
            <a:r>
              <a:rPr lang="en-US" altLang="en-US" sz="1600" dirty="0" smtClean="0">
                <a:latin typeface="Arial" panose="020B0604020202020204" pitchFamily="34" charset="0"/>
                <a:cs typeface="Arial" panose="020B0604020202020204" pitchFamily="34" charset="0"/>
              </a:rPr>
              <a:t>, </a:t>
            </a:r>
            <a:r>
              <a:rPr lang="en-US" altLang="en-US" sz="1600" dirty="0" err="1" smtClean="0">
                <a:latin typeface="Arial" panose="020B0604020202020204" pitchFamily="34" charset="0"/>
                <a:cs typeface="Arial" panose="020B0604020202020204" pitchFamily="34" charset="0"/>
              </a:rPr>
              <a:t>Eliquis</a:t>
            </a:r>
            <a:r>
              <a:rPr lang="en-US" altLang="en-US" sz="1600" dirty="0" smtClean="0">
                <a:latin typeface="Arial" panose="020B0604020202020204" pitchFamily="34" charset="0"/>
                <a:cs typeface="Arial" panose="020B0604020202020204" pitchFamily="34" charset="0"/>
              </a:rPr>
              <a:t>, </a:t>
            </a:r>
            <a:r>
              <a:rPr lang="en-US" altLang="en-US" sz="1600" dirty="0" err="1" smtClean="0">
                <a:latin typeface="Arial" panose="020B0604020202020204" pitchFamily="34" charset="0"/>
                <a:cs typeface="Arial" panose="020B0604020202020204" pitchFamily="34" charset="0"/>
              </a:rPr>
              <a:t>Entresto</a:t>
            </a:r>
            <a:r>
              <a:rPr lang="en-US" altLang="en-US" sz="1600" dirty="0" smtClean="0">
                <a:latin typeface="Arial" panose="020B0604020202020204" pitchFamily="34" charset="0"/>
                <a:cs typeface="Arial" panose="020B0604020202020204" pitchFamily="34" charset="0"/>
              </a:rPr>
              <a:t>, </a:t>
            </a:r>
            <a:r>
              <a:rPr lang="en-US" altLang="en-US" sz="1600" dirty="0" err="1" smtClean="0">
                <a:latin typeface="Arial" panose="020B0604020202020204" pitchFamily="34" charset="0"/>
                <a:cs typeface="Arial" panose="020B0604020202020204" pitchFamily="34" charset="0"/>
              </a:rPr>
              <a:t>Lifevest</a:t>
            </a:r>
            <a:r>
              <a:rPr lang="en-US" altLang="en-US" sz="1600" dirty="0" smtClean="0">
                <a:latin typeface="Arial" panose="020B0604020202020204" pitchFamily="34" charset="0"/>
                <a:cs typeface="Arial" panose="020B0604020202020204" pitchFamily="34" charset="0"/>
              </a:rPr>
              <a:t> and </a:t>
            </a:r>
            <a:r>
              <a:rPr lang="en-US" altLang="en-US" sz="1600" dirty="0" err="1" smtClean="0">
                <a:latin typeface="Arial" panose="020B0604020202020204" pitchFamily="34" charset="0"/>
                <a:cs typeface="Arial" panose="020B0604020202020204" pitchFamily="34" charset="0"/>
              </a:rPr>
              <a:t>Xarelto</a:t>
            </a:r>
            <a:r>
              <a:rPr lang="en-US" altLang="en-US" sz="1600" dirty="0" smtClean="0">
                <a:latin typeface="Arial" panose="020B0604020202020204" pitchFamily="34" charset="0"/>
                <a:cs typeface="Arial" panose="020B0604020202020204" pitchFamily="34" charset="0"/>
              </a:rPr>
              <a:t>) revealed that the female representation in certain categories (Consulting, compensation for serving as speaker-non continuing education, and travel and lodging) was far lower than expected (3.8%, 5.4%, and 4.2% respectively).</a:t>
            </a:r>
          </a:p>
          <a:p>
            <a:endParaRPr lang="en-US" sz="2000" dirty="0"/>
          </a:p>
        </p:txBody>
      </p:sp>
      <p:sp>
        <p:nvSpPr>
          <p:cNvPr id="2" name="Title 1"/>
          <p:cNvSpPr>
            <a:spLocks noGrp="1"/>
          </p:cNvSpPr>
          <p:nvPr>
            <p:ph type="title"/>
          </p:nvPr>
        </p:nvSpPr>
        <p:spPr>
          <a:xfrm>
            <a:off x="385764" y="-1"/>
            <a:ext cx="10515600" cy="791571"/>
          </a:xfrm>
        </p:spPr>
        <p:txBody>
          <a:bodyPr>
            <a:normAutofit/>
          </a:bodyPr>
          <a:lstStyle/>
          <a:p>
            <a:r>
              <a:rPr lang="en-US" sz="3600" dirty="0" smtClean="0">
                <a:latin typeface="+mn-lt"/>
              </a:rPr>
              <a:t>Results </a:t>
            </a:r>
            <a:r>
              <a:rPr lang="en-US" sz="3600" dirty="0" err="1" smtClean="0">
                <a:latin typeface="+mn-lt"/>
              </a:rPr>
              <a:t>Cont</a:t>
            </a:r>
            <a:r>
              <a:rPr lang="en-US" sz="3600" dirty="0" smtClean="0">
                <a:latin typeface="+mn-lt"/>
              </a:rPr>
              <a:t>:</a:t>
            </a:r>
            <a:endParaRPr lang="en-US" sz="3600" dirty="0">
              <a:latin typeface="+mn-lt"/>
            </a:endParaRPr>
          </a:p>
        </p:txBody>
      </p:sp>
      <p:sp>
        <p:nvSpPr>
          <p:cNvPr id="9" name="TextBox 8"/>
          <p:cNvSpPr txBox="1"/>
          <p:nvPr/>
        </p:nvSpPr>
        <p:spPr>
          <a:xfrm>
            <a:off x="1450182" y="1633204"/>
            <a:ext cx="9143999" cy="369332"/>
          </a:xfrm>
          <a:prstGeom prst="rect">
            <a:avLst/>
          </a:prstGeom>
          <a:noFill/>
        </p:spPr>
        <p:txBody>
          <a:bodyPr wrap="square" rtlCol="0">
            <a:spAutoFit/>
          </a:bodyPr>
          <a:lstStyle/>
          <a:p>
            <a:pPr algn="ctr"/>
            <a:r>
              <a:rPr lang="en-US" b="1" u="sng" dirty="0"/>
              <a:t>Compensation Categories</a:t>
            </a:r>
          </a:p>
        </p:txBody>
      </p:sp>
      <p:graphicFrame>
        <p:nvGraphicFramePr>
          <p:cNvPr id="10" name="Chart 9"/>
          <p:cNvGraphicFramePr>
            <a:graphicFrameLocks/>
          </p:cNvGraphicFramePr>
          <p:nvPr>
            <p:extLst>
              <p:ext uri="{D42A27DB-BD31-4B8C-83A1-F6EECF244321}">
                <p14:modId xmlns:p14="http://schemas.microsoft.com/office/powerpoint/2010/main" val="1111930083"/>
              </p:ext>
            </p:extLst>
          </p:nvPr>
        </p:nvGraphicFramePr>
        <p:xfrm>
          <a:off x="2892891" y="2018374"/>
          <a:ext cx="2274571" cy="16572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484461088"/>
              </p:ext>
            </p:extLst>
          </p:nvPr>
        </p:nvGraphicFramePr>
        <p:xfrm>
          <a:off x="4982939" y="2014793"/>
          <a:ext cx="2191207" cy="16999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258110920"/>
              </p:ext>
            </p:extLst>
          </p:nvPr>
        </p:nvGraphicFramePr>
        <p:xfrm>
          <a:off x="6760359" y="2012041"/>
          <a:ext cx="2765303" cy="16771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extLst>
              <p:ext uri="{D42A27DB-BD31-4B8C-83A1-F6EECF244321}">
                <p14:modId xmlns:p14="http://schemas.microsoft.com/office/powerpoint/2010/main" val="4009195261"/>
              </p:ext>
            </p:extLst>
          </p:nvPr>
        </p:nvGraphicFramePr>
        <p:xfrm>
          <a:off x="9031437" y="2015684"/>
          <a:ext cx="2414538" cy="1689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a:graphicFrameLocks/>
          </p:cNvGraphicFramePr>
          <p:nvPr>
            <p:extLst>
              <p:ext uri="{D42A27DB-BD31-4B8C-83A1-F6EECF244321}">
                <p14:modId xmlns:p14="http://schemas.microsoft.com/office/powerpoint/2010/main" val="2513429600"/>
              </p:ext>
            </p:extLst>
          </p:nvPr>
        </p:nvGraphicFramePr>
        <p:xfrm>
          <a:off x="485891" y="2011332"/>
          <a:ext cx="2884206" cy="1671316"/>
        </p:xfrm>
        <a:graphic>
          <a:graphicData uri="http://schemas.openxmlformats.org/drawingml/2006/chart">
            <c:chart xmlns:c="http://schemas.openxmlformats.org/drawingml/2006/chart" xmlns:r="http://schemas.openxmlformats.org/officeDocument/2006/relationships" r:id="rId9"/>
          </a:graphicData>
        </a:graphic>
      </p:graphicFrame>
      <p:sp>
        <p:nvSpPr>
          <p:cNvPr id="3" name="TextBox 2"/>
          <p:cNvSpPr txBox="1"/>
          <p:nvPr/>
        </p:nvSpPr>
        <p:spPr>
          <a:xfrm>
            <a:off x="1637691" y="2897083"/>
            <a:ext cx="757237" cy="369332"/>
          </a:xfrm>
          <a:prstGeom prst="rect">
            <a:avLst/>
          </a:prstGeom>
          <a:noFill/>
        </p:spPr>
        <p:txBody>
          <a:bodyPr wrap="square" rtlCol="0">
            <a:spAutoFit/>
          </a:bodyPr>
          <a:lstStyle/>
          <a:p>
            <a:r>
              <a:rPr lang="en-US" b="1" dirty="0">
                <a:cs typeface="Arial" panose="020B0604020202020204" pitchFamily="34" charset="0"/>
              </a:rPr>
              <a:t>3.8%</a:t>
            </a:r>
          </a:p>
        </p:txBody>
      </p:sp>
      <p:sp>
        <p:nvSpPr>
          <p:cNvPr id="16" name="TextBox 15"/>
          <p:cNvSpPr txBox="1"/>
          <p:nvPr/>
        </p:nvSpPr>
        <p:spPr>
          <a:xfrm>
            <a:off x="9906001" y="2900841"/>
            <a:ext cx="757237" cy="369332"/>
          </a:xfrm>
          <a:prstGeom prst="rect">
            <a:avLst/>
          </a:prstGeom>
          <a:noFill/>
        </p:spPr>
        <p:txBody>
          <a:bodyPr wrap="square" rtlCol="0">
            <a:spAutoFit/>
          </a:bodyPr>
          <a:lstStyle/>
          <a:p>
            <a:r>
              <a:rPr lang="en-US" b="1" dirty="0">
                <a:cs typeface="Arial" panose="020B0604020202020204" pitchFamily="34" charset="0"/>
              </a:rPr>
              <a:t>4.2%</a:t>
            </a:r>
          </a:p>
        </p:txBody>
      </p:sp>
      <p:sp>
        <p:nvSpPr>
          <p:cNvPr id="17" name="TextBox 16"/>
          <p:cNvSpPr txBox="1"/>
          <p:nvPr/>
        </p:nvSpPr>
        <p:spPr>
          <a:xfrm>
            <a:off x="7843568" y="2897083"/>
            <a:ext cx="757237" cy="369332"/>
          </a:xfrm>
          <a:prstGeom prst="rect">
            <a:avLst/>
          </a:prstGeom>
          <a:noFill/>
        </p:spPr>
        <p:txBody>
          <a:bodyPr wrap="square" rtlCol="0">
            <a:spAutoFit/>
          </a:bodyPr>
          <a:lstStyle/>
          <a:p>
            <a:r>
              <a:rPr lang="en-US" b="1" dirty="0">
                <a:cs typeface="Arial" panose="020B0604020202020204" pitchFamily="34" charset="0"/>
              </a:rPr>
              <a:t>7.3%</a:t>
            </a:r>
          </a:p>
        </p:txBody>
      </p:sp>
      <p:sp>
        <p:nvSpPr>
          <p:cNvPr id="18" name="TextBox 17"/>
          <p:cNvSpPr txBox="1"/>
          <p:nvPr/>
        </p:nvSpPr>
        <p:spPr>
          <a:xfrm>
            <a:off x="3692588" y="2897083"/>
            <a:ext cx="757237" cy="369332"/>
          </a:xfrm>
          <a:prstGeom prst="rect">
            <a:avLst/>
          </a:prstGeom>
          <a:noFill/>
        </p:spPr>
        <p:txBody>
          <a:bodyPr wrap="square" rtlCol="0">
            <a:spAutoFit/>
          </a:bodyPr>
          <a:lstStyle/>
          <a:p>
            <a:r>
              <a:rPr lang="en-US" b="1" dirty="0">
                <a:cs typeface="Arial" panose="020B0604020202020204" pitchFamily="34" charset="0"/>
              </a:rPr>
              <a:t>5.4%</a:t>
            </a:r>
          </a:p>
        </p:txBody>
      </p:sp>
      <p:sp>
        <p:nvSpPr>
          <p:cNvPr id="19" name="TextBox 18"/>
          <p:cNvSpPr txBox="1"/>
          <p:nvPr/>
        </p:nvSpPr>
        <p:spPr>
          <a:xfrm>
            <a:off x="5685115" y="2897083"/>
            <a:ext cx="757237" cy="369332"/>
          </a:xfrm>
          <a:prstGeom prst="rect">
            <a:avLst/>
          </a:prstGeom>
          <a:noFill/>
        </p:spPr>
        <p:txBody>
          <a:bodyPr wrap="square" rtlCol="0">
            <a:spAutoFit/>
          </a:bodyPr>
          <a:lstStyle/>
          <a:p>
            <a:r>
              <a:rPr lang="en-US" b="1" dirty="0">
                <a:cs typeface="Arial" panose="020B0604020202020204" pitchFamily="34" charset="0"/>
              </a:rPr>
              <a:t>8.2%</a:t>
            </a:r>
          </a:p>
        </p:txBody>
      </p:sp>
      <p:sp>
        <p:nvSpPr>
          <p:cNvPr id="4" name="Rectangle 3"/>
          <p:cNvSpPr/>
          <p:nvPr/>
        </p:nvSpPr>
        <p:spPr>
          <a:xfrm>
            <a:off x="507019" y="3631833"/>
            <a:ext cx="2699971"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600" dirty="0"/>
              <a:t>Services other than consulting</a:t>
            </a:r>
          </a:p>
        </p:txBody>
      </p:sp>
      <p:sp>
        <p:nvSpPr>
          <p:cNvPr id="6" name="Rectangle 5"/>
          <p:cNvSpPr/>
          <p:nvPr/>
        </p:nvSpPr>
        <p:spPr>
          <a:xfrm>
            <a:off x="3519755" y="3613864"/>
            <a:ext cx="1063112" cy="338554"/>
          </a:xfrm>
          <a:prstGeom prst="rect">
            <a:avLst/>
          </a:prstGeom>
        </p:spPr>
        <p:txBody>
          <a:bodyPr wrap="none">
            <a:spAutoFit/>
          </a:bodyPr>
          <a:lstStyle/>
          <a:p>
            <a:pPr algn="ctr">
              <a:defRPr sz="1600" b="0" i="0" u="none" strike="noStrike" kern="1200" spc="0" baseline="0">
                <a:solidFill>
                  <a:prstClr val="black">
                    <a:lumMod val="65000"/>
                    <a:lumOff val="35000"/>
                  </a:prstClr>
                </a:solidFill>
                <a:latin typeface="+mn-lt"/>
                <a:ea typeface="+mn-ea"/>
                <a:cs typeface="+mn-cs"/>
              </a:defRPr>
            </a:pPr>
            <a:r>
              <a:rPr lang="en-US" dirty="0"/>
              <a:t>Consulting</a:t>
            </a:r>
          </a:p>
        </p:txBody>
      </p:sp>
      <p:sp>
        <p:nvSpPr>
          <p:cNvPr id="7" name="Rectangle 6"/>
          <p:cNvSpPr/>
          <p:nvPr/>
        </p:nvSpPr>
        <p:spPr>
          <a:xfrm>
            <a:off x="5591960" y="3613864"/>
            <a:ext cx="1009956" cy="338554"/>
          </a:xfrm>
          <a:prstGeom prst="rect">
            <a:avLst/>
          </a:prstGeom>
        </p:spPr>
        <p:txBody>
          <a:bodyPr wrap="none">
            <a:spAutoFit/>
          </a:bodyPr>
          <a:lstStyle/>
          <a:p>
            <a:pPr algn="ctr">
              <a:defRPr sz="1600" b="0" i="0" u="none" strike="noStrike" kern="1200" spc="0" baseline="0">
                <a:solidFill>
                  <a:prstClr val="black">
                    <a:lumMod val="65000"/>
                    <a:lumOff val="35000"/>
                  </a:prstClr>
                </a:solidFill>
                <a:latin typeface="+mn-lt"/>
                <a:ea typeface="+mn-ea"/>
                <a:cs typeface="+mn-cs"/>
              </a:defRPr>
            </a:pPr>
            <a:r>
              <a:rPr lang="en-US" dirty="0"/>
              <a:t>Education</a:t>
            </a:r>
          </a:p>
        </p:txBody>
      </p:sp>
      <p:sp>
        <p:nvSpPr>
          <p:cNvPr id="8" name="Rectangle 7"/>
          <p:cNvSpPr/>
          <p:nvPr/>
        </p:nvSpPr>
        <p:spPr>
          <a:xfrm>
            <a:off x="7315953" y="3613864"/>
            <a:ext cx="1777473" cy="338554"/>
          </a:xfrm>
          <a:prstGeom prst="rect">
            <a:avLst/>
          </a:prstGeom>
        </p:spPr>
        <p:txBody>
          <a:bodyPr wrap="none">
            <a:spAutoFit/>
          </a:bodyPr>
          <a:lstStyle/>
          <a:p>
            <a:pPr algn="ctr">
              <a:defRPr sz="1600" b="0" i="0" u="none" strike="noStrike" kern="1200" spc="0" baseline="0">
                <a:solidFill>
                  <a:prstClr val="black">
                    <a:lumMod val="65000"/>
                    <a:lumOff val="35000"/>
                  </a:prstClr>
                </a:solidFill>
                <a:latin typeface="+mn-lt"/>
                <a:ea typeface="+mn-ea"/>
                <a:cs typeface="+mn-cs"/>
              </a:defRPr>
            </a:pPr>
            <a:r>
              <a:rPr lang="en-US" dirty="0"/>
              <a:t>Food and Beverage</a:t>
            </a:r>
          </a:p>
        </p:txBody>
      </p:sp>
      <p:sp>
        <p:nvSpPr>
          <p:cNvPr id="12" name="Rectangle 11"/>
          <p:cNvSpPr/>
          <p:nvPr/>
        </p:nvSpPr>
        <p:spPr>
          <a:xfrm>
            <a:off x="9420376" y="3631833"/>
            <a:ext cx="1728485" cy="338554"/>
          </a:xfrm>
          <a:prstGeom prst="rect">
            <a:avLst/>
          </a:prstGeom>
        </p:spPr>
        <p:txBody>
          <a:bodyPr wrap="none">
            <a:spAutoFit/>
          </a:bodyPr>
          <a:lstStyle/>
          <a:p>
            <a:pPr algn="ctr">
              <a:defRPr sz="1600" b="0" i="0" u="none" strike="noStrike" kern="1200" spc="0" baseline="0">
                <a:solidFill>
                  <a:prstClr val="black">
                    <a:lumMod val="65000"/>
                    <a:lumOff val="35000"/>
                  </a:prstClr>
                </a:solidFill>
                <a:latin typeface="+mn-lt"/>
                <a:ea typeface="+mn-ea"/>
                <a:cs typeface="+mn-cs"/>
              </a:defRPr>
            </a:pPr>
            <a:r>
              <a:rPr lang="en-US" dirty="0"/>
              <a:t>Travel and Lodging</a:t>
            </a:r>
          </a:p>
        </p:txBody>
      </p:sp>
      <p:sp>
        <p:nvSpPr>
          <p:cNvPr id="21" name="Rectangle 20"/>
          <p:cNvSpPr/>
          <p:nvPr/>
        </p:nvSpPr>
        <p:spPr>
          <a:xfrm>
            <a:off x="784983" y="4300909"/>
            <a:ext cx="10327036" cy="410882"/>
          </a:xfrm>
          <a:prstGeom prst="rect">
            <a:avLst/>
          </a:prstGeom>
        </p:spPr>
        <p:txBody>
          <a:bodyPr wrap="square">
            <a:spAutoFit/>
          </a:bodyPr>
          <a:lstStyle/>
          <a:p>
            <a:pPr algn="ctr">
              <a:lnSpc>
                <a:spcPct val="115000"/>
              </a:lnSpc>
            </a:pPr>
            <a:r>
              <a:rPr lang="en-US" altLang="en-US" b="1" u="sng" dirty="0" smtClean="0">
                <a:cs typeface="Arial" panose="020B0604020202020204" pitchFamily="34" charset="0"/>
              </a:rPr>
              <a:t>Discussion/Conclusions</a:t>
            </a:r>
            <a:endParaRPr lang="en-US" altLang="en-US" dirty="0">
              <a:cs typeface="Arial" panose="020B0604020202020204" pitchFamily="34" charset="0"/>
            </a:endParaRPr>
          </a:p>
        </p:txBody>
      </p:sp>
      <p:sp>
        <p:nvSpPr>
          <p:cNvPr id="22" name="Rectangle 21"/>
          <p:cNvSpPr/>
          <p:nvPr/>
        </p:nvSpPr>
        <p:spPr>
          <a:xfrm>
            <a:off x="295934" y="4820475"/>
            <a:ext cx="5989182" cy="1815882"/>
          </a:xfrm>
          <a:prstGeom prst="rect">
            <a:avLst/>
          </a:prstGeom>
        </p:spPr>
        <p:txBody>
          <a:bodyPr wrap="square">
            <a:spAutoFit/>
          </a:bodyPr>
          <a:lstStyle/>
          <a:p>
            <a:pPr marL="285750" indent="-285750">
              <a:buFont typeface="Arial" panose="020B0604020202020204" pitchFamily="34" charset="0"/>
              <a:buChar char="•"/>
              <a:defRPr/>
            </a:pPr>
            <a:r>
              <a:rPr lang="en-US" altLang="en-US" sz="1600" dirty="0"/>
              <a:t>Our study suggests that female physicians received fewer payments and lower compensation per payment from drug and device manufacturers as compared to their male counterparts. </a:t>
            </a:r>
            <a:endParaRPr lang="en-US" altLang="en-US" sz="1600" dirty="0" smtClean="0"/>
          </a:p>
          <a:p>
            <a:pPr marL="285750" indent="-285750">
              <a:buFont typeface="Arial" panose="020B0604020202020204" pitchFamily="34" charset="0"/>
              <a:buChar char="•"/>
              <a:defRPr/>
            </a:pPr>
            <a:r>
              <a:rPr lang="en-US" altLang="en-US" sz="1600" dirty="0" smtClean="0"/>
              <a:t>Female </a:t>
            </a:r>
            <a:r>
              <a:rPr lang="en-US" altLang="en-US" sz="1600" dirty="0"/>
              <a:t>representation in this study was largely reflective of the national representation of females in cardiology, given that women made up </a:t>
            </a:r>
            <a:r>
              <a:rPr lang="en-US" altLang="en-US" sz="1600" b="1" dirty="0"/>
              <a:t>14.4% </a:t>
            </a:r>
            <a:r>
              <a:rPr lang="en-US" altLang="en-US" sz="1600" dirty="0"/>
              <a:t>of the nationwide general cardiologists workforce as reported by AMA in 2017. </a:t>
            </a:r>
          </a:p>
        </p:txBody>
      </p:sp>
      <p:sp>
        <p:nvSpPr>
          <p:cNvPr id="23" name="Rectangle 22"/>
          <p:cNvSpPr/>
          <p:nvPr/>
        </p:nvSpPr>
        <p:spPr>
          <a:xfrm>
            <a:off x="6630797" y="4820475"/>
            <a:ext cx="5505474" cy="1815882"/>
          </a:xfrm>
          <a:prstGeom prst="rect">
            <a:avLst/>
          </a:prstGeom>
        </p:spPr>
        <p:txBody>
          <a:bodyPr wrap="square">
            <a:spAutoFit/>
          </a:bodyPr>
          <a:lstStyle/>
          <a:p>
            <a:pPr marL="285750" indent="-285750">
              <a:buFont typeface="Arial" panose="020B0604020202020204" pitchFamily="34" charset="0"/>
              <a:buChar char="•"/>
              <a:defRPr/>
            </a:pPr>
            <a:r>
              <a:rPr lang="en-US" altLang="en-US" sz="1600" dirty="0" smtClean="0"/>
              <a:t>Further study is needed to determine the reasons for these differences, and why certain type of compensation are either not available to or not utilized by female cardiologists as compared to male cardiologists. </a:t>
            </a:r>
          </a:p>
          <a:p>
            <a:pPr marL="285750" indent="-285750">
              <a:buFont typeface="Arial" panose="020B0604020202020204" pitchFamily="34" charset="0"/>
              <a:buChar char="•"/>
              <a:defRPr/>
            </a:pPr>
            <a:r>
              <a:rPr lang="en-US" altLang="en-US" sz="1600" dirty="0" smtClean="0"/>
              <a:t>Efforts should be made to standardize compensation regardless of gender to promote equal opportunities for all physicians. </a:t>
            </a:r>
            <a:endParaRPr lang="en-US" altLang="en-US" sz="1600" dirty="0"/>
          </a:p>
        </p:txBody>
      </p:sp>
      <p:pic>
        <p:nvPicPr>
          <p:cNvPr id="2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0964" y="6225055"/>
            <a:ext cx="609600" cy="609600"/>
          </a:xfrm>
          <a:prstGeom prst="rect">
            <a:avLst/>
          </a:prstGeom>
        </p:spPr>
      </p:pic>
    </p:spTree>
    <p:extLst>
      <p:ext uri="{BB962C8B-B14F-4D97-AF65-F5344CB8AC3E}">
        <p14:creationId xmlns:p14="http://schemas.microsoft.com/office/powerpoint/2010/main" val="228447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282"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661</Words>
  <Application>Microsoft Office PowerPoint</Application>
  <PresentationFormat>Widescreen</PresentationFormat>
  <Paragraphs>46</Paragraphs>
  <Slides>3</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Cambria</vt:lpstr>
      <vt:lpstr>Times New Roman</vt:lpstr>
      <vt:lpstr>ヒラギノ角ゴ Pro W3</vt:lpstr>
      <vt:lpstr>Office Theme</vt:lpstr>
      <vt:lpstr>Gender Differences in Reported Payments to Cardiologists by  Drug and Device Manufacturers  Kayle Shapero,1 MD PhD and Peter Kahn,2 MD MPH 1University of Pittsburgh Medical Center, Pittsburgh, PA  2Yale University School of Medicine, New Haven, CT  </vt:lpstr>
      <vt:lpstr>Objective: to explore gender differences in financial ties to industry in the form of drug and device manufacturer payments to cardiologists. </vt:lpstr>
      <vt:lpstr>Results Cont:</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Kayle Shapero,1 MD PhD and Peter Kahn,2 MD MPH  1University of Pittsburgh Medical Center, Pittsburgh, PA  2Yale University School of Medicine, New Haven, CT</dc:title>
  <dc:creator>Shapero, Kayle</dc:creator>
  <cp:lastModifiedBy>Shapero, Kayle</cp:lastModifiedBy>
  <cp:revision>9</cp:revision>
  <dcterms:created xsi:type="dcterms:W3CDTF">2020-10-11T20:18:59Z</dcterms:created>
  <dcterms:modified xsi:type="dcterms:W3CDTF">2020-10-14T02:27:04Z</dcterms:modified>
</cp:coreProperties>
</file>